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Calibri" panose="020F0502020204030204" pitchFamily="34" charset="0"/>
      <p:regular r:id="rId9"/>
      <p:bold r:id="rId10"/>
      <p:italic r:id="rId11"/>
      <p:boldItalic r:id="rId12"/>
    </p:embeddedFont>
    <p:embeddedFont>
      <p:font typeface="Antique No 14" panose="02000507020000020003" pitchFamily="2" charset="0"/>
      <p:regular r:id="rId13"/>
    </p:embeddedFont>
    <p:embeddedFont>
      <p:font typeface="Century Gothic" panose="020B0502020202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7749" autoAdjust="0"/>
  </p:normalViewPr>
  <p:slideViewPr>
    <p:cSldViewPr snapToGrid="0">
      <p:cViewPr varScale="1">
        <p:scale>
          <a:sx n="38" d="100"/>
          <a:sy n="38" d="100"/>
        </p:scale>
        <p:origin x="1170" y="48"/>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r>
              <a:rPr lang="en-US" sz="1800" dirty="0">
                <a:latin typeface="Antique No 14" panose="02000507020000020003" pitchFamily="2" charset="0"/>
              </a:rPr>
              <a:t>“Such as I am”</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November 20, 2016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soundteaching.org   </a:t>
            </a:r>
            <a:fld id="{ABD06DB4-0EBC-4CE6-B471-5C0C04BF4C15}" type="slidenum">
              <a:rPr lang="en-US" smtClean="0"/>
              <a:t>‹#›</a:t>
            </a:fld>
            <a:endParaRPr lang="en-US" dirty="0"/>
          </a:p>
        </p:txBody>
      </p:sp>
    </p:spTree>
    <p:extLst>
      <p:ext uri="{BB962C8B-B14F-4D97-AF65-F5344CB8AC3E}">
        <p14:creationId xmlns:p14="http://schemas.microsoft.com/office/powerpoint/2010/main" val="2811493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FF41BB5-72D3-470F-9BBD-A0E7EF150FF4}" type="datetimeFigureOut">
              <a:rPr lang="en-US" smtClean="0"/>
              <a:t>11/20/2016</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F28FF60E-1302-4B92-A124-3F28C4E5C616}" type="slidenum">
              <a:rPr lang="en-US" smtClean="0"/>
              <a:t>‹#›</a:t>
            </a:fld>
            <a:endParaRPr lang="en-US"/>
          </a:p>
        </p:txBody>
      </p:sp>
    </p:spTree>
    <p:extLst>
      <p:ext uri="{BB962C8B-B14F-4D97-AF65-F5344CB8AC3E}">
        <p14:creationId xmlns:p14="http://schemas.microsoft.com/office/powerpoint/2010/main" val="263113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Near the conclusion of his defense before King Agrippa</a:t>
            </a:r>
          </a:p>
          <a:p>
            <a:pPr marL="642795" lvl="1" indent="-175308">
              <a:buFont typeface="Arial" panose="020B0604020202020204" pitchFamily="34" charset="0"/>
              <a:buChar char="•"/>
            </a:pPr>
            <a:r>
              <a:rPr lang="en-US" b="1" dirty="0"/>
              <a:t>King tells Paul:  </a:t>
            </a:r>
            <a:r>
              <a:rPr lang="en-US" i="1" dirty="0"/>
              <a:t>"You almost persuade me to become a Christian.“ </a:t>
            </a:r>
            <a:r>
              <a:rPr lang="en-US" b="1" dirty="0"/>
              <a:t>(Acts</a:t>
            </a:r>
            <a:r>
              <a:rPr lang="en-US" b="1" baseline="0" dirty="0"/>
              <a:t> 26:28)</a:t>
            </a:r>
          </a:p>
          <a:p>
            <a:pPr marL="642795" lvl="1" indent="-175308">
              <a:buFont typeface="Arial" panose="020B0604020202020204" pitchFamily="34" charset="0"/>
              <a:buChar char="•"/>
            </a:pPr>
            <a:r>
              <a:rPr lang="en-US" b="1" baseline="0" dirty="0"/>
              <a:t>Paul to King:  </a:t>
            </a:r>
            <a:r>
              <a:rPr lang="en-US" b="0" i="1" baseline="0" dirty="0"/>
              <a:t>“I would to God that not only you, but also all who hear me today, might become both almost and altogether </a:t>
            </a:r>
            <a:r>
              <a:rPr lang="en-US" b="0" i="1" u="sng" baseline="0" dirty="0"/>
              <a:t>such as I am</a:t>
            </a:r>
            <a:r>
              <a:rPr lang="en-US" b="0" i="1" baseline="0" dirty="0"/>
              <a:t>, except for these chains.” </a:t>
            </a:r>
            <a:r>
              <a:rPr lang="en-US" b="1" baseline="0" dirty="0"/>
              <a:t>(29)</a:t>
            </a:r>
          </a:p>
          <a:p>
            <a:endParaRPr lang="en-US" baseline="0" dirty="0"/>
          </a:p>
          <a:p>
            <a:r>
              <a:rPr lang="en-US" b="1" dirty="0"/>
              <a:t>To wish that others might be </a:t>
            </a:r>
            <a:r>
              <a:rPr lang="en-US" b="1" i="1" dirty="0"/>
              <a:t>"as I am" </a:t>
            </a:r>
            <a:r>
              <a:rPr lang="en-US" b="1" dirty="0"/>
              <a:t>is not boastful egotism with Paul. </a:t>
            </a:r>
          </a:p>
          <a:p>
            <a:r>
              <a:rPr lang="en-US" b="1" dirty="0"/>
              <a:t>(1 Corinthians 11:1), </a:t>
            </a:r>
            <a:r>
              <a:rPr lang="en-US" b="0" i="1" dirty="0"/>
              <a:t>“Imitate me, just as I also imitate Christ.”</a:t>
            </a:r>
          </a:p>
          <a:p>
            <a:r>
              <a:rPr lang="en-US" b="1" dirty="0"/>
              <a:t>(Philippians 3:17), </a:t>
            </a:r>
            <a:r>
              <a:rPr lang="en-US" b="0" i="1" dirty="0"/>
              <a:t>“Brethren, join in following my example, and note those who so walk, as you have us for a pattern.”</a:t>
            </a:r>
          </a:p>
          <a:p>
            <a:endParaRPr lang="en-US" dirty="0"/>
          </a:p>
          <a:p>
            <a:r>
              <a:rPr lang="en-US" b="1" dirty="0"/>
              <a:t>And just what does that involve?</a:t>
            </a:r>
          </a:p>
          <a:p>
            <a:endParaRPr lang="en-US" dirty="0"/>
          </a:p>
          <a:p>
            <a:pPr defTabSz="934974"/>
            <a:r>
              <a:rPr lang="en-US" dirty="0"/>
              <a:t>(Based on article in Plain Talk by Dan Shipley,</a:t>
            </a:r>
            <a:r>
              <a:rPr lang="en-US" baseline="0" dirty="0"/>
              <a:t> June 1981)</a:t>
            </a:r>
            <a:endParaRPr lang="en-US" dirty="0"/>
          </a:p>
        </p:txBody>
      </p:sp>
      <p:sp>
        <p:nvSpPr>
          <p:cNvPr id="4" name="Slide Number Placeholder 3"/>
          <p:cNvSpPr>
            <a:spLocks noGrp="1"/>
          </p:cNvSpPr>
          <p:nvPr>
            <p:ph type="sldNum" sz="quarter" idx="10"/>
          </p:nvPr>
        </p:nvSpPr>
        <p:spPr/>
        <p:txBody>
          <a:bodyPr/>
          <a:lstStyle/>
          <a:p>
            <a:fld id="{F28FF60E-1302-4B92-A124-3F28C4E5C616}" type="slidenum">
              <a:rPr lang="en-US" smtClean="0"/>
              <a:t>1</a:t>
            </a:fld>
            <a:endParaRPr lang="en-US"/>
          </a:p>
        </p:txBody>
      </p:sp>
    </p:spTree>
    <p:extLst>
      <p:ext uri="{BB962C8B-B14F-4D97-AF65-F5344CB8AC3E}">
        <p14:creationId xmlns:p14="http://schemas.microsoft.com/office/powerpoint/2010/main" val="333750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obvious intent in his statement to Agrippa.</a:t>
            </a:r>
          </a:p>
          <a:p>
            <a:pPr marL="642795" lvl="1" indent="-175308">
              <a:buFont typeface="Arial" panose="020B0604020202020204" pitchFamily="34" charset="0"/>
              <a:buChar char="•"/>
            </a:pPr>
            <a:r>
              <a:rPr lang="en-US" dirty="0"/>
              <a:t>If one is like Paul he is willing to acknowledge his wrongs and make the necessary changes to be right. </a:t>
            </a:r>
          </a:p>
          <a:p>
            <a:pPr marL="642795" lvl="1" indent="-175308">
              <a:buFont typeface="Arial" panose="020B0604020202020204" pitchFamily="34" charset="0"/>
              <a:buChar char="•"/>
            </a:pPr>
            <a:r>
              <a:rPr lang="en-US" dirty="0"/>
              <a:t>Such humility and self-denial are fundamental in the serious business of following Christ.</a:t>
            </a:r>
          </a:p>
          <a:p>
            <a:pPr marL="642795" lvl="1" indent="-175308">
              <a:buFont typeface="Arial" panose="020B0604020202020204" pitchFamily="34" charset="0"/>
              <a:buChar char="•"/>
            </a:pPr>
            <a:r>
              <a:rPr lang="en-US" b="1" dirty="0"/>
              <a:t>So is the faith demonstrated by Paul. When a man is like Paul his faith will lead him to do what Paul did in becoming a Christian (Such</a:t>
            </a:r>
            <a:r>
              <a:rPr lang="en-US" b="1" baseline="0" dirty="0"/>
              <a:t> as being baptized)</a:t>
            </a:r>
          </a:p>
          <a:p>
            <a:r>
              <a:rPr lang="en-US" b="1" baseline="0" dirty="0"/>
              <a:t>(Acts 22:16), </a:t>
            </a:r>
            <a:r>
              <a:rPr lang="en-US" i="1" baseline="0" dirty="0"/>
              <a:t>“And now why are you waiting? Arise and be baptized, and wash away your sins, calling on the name of the Lord. ‘”</a:t>
            </a:r>
            <a:endParaRPr lang="en-US" i="1" dirty="0"/>
          </a:p>
          <a:p>
            <a:pPr marL="642795" lvl="1" indent="-175308">
              <a:buFont typeface="Arial" panose="020B0604020202020204" pitchFamily="34" charset="0"/>
              <a:buChar char="•"/>
            </a:pPr>
            <a:r>
              <a:rPr lang="en-US" dirty="0"/>
              <a:t>Paul saw salvation in Christ and being a Christian as blessings to be more treasured than any earthly gain (Phil. 3:7,8).</a:t>
            </a:r>
          </a:p>
          <a:p>
            <a:pPr marL="642795" lvl="1" indent="-175308">
              <a:buFont typeface="Arial" panose="020B0604020202020204" pitchFamily="34" charset="0"/>
              <a:buChar char="•"/>
            </a:pPr>
            <a:r>
              <a:rPr lang="en-US" b="1" dirty="0"/>
              <a:t>His continuing aim and effort was to be well pleasing unto the Lord </a:t>
            </a:r>
          </a:p>
          <a:p>
            <a:r>
              <a:rPr lang="en-US" b="1" dirty="0"/>
              <a:t>(2 Corinthians 5:9-10),</a:t>
            </a:r>
            <a:r>
              <a:rPr lang="en-US" b="1" baseline="0" dirty="0"/>
              <a:t> </a:t>
            </a:r>
            <a:r>
              <a:rPr lang="en-US" i="1" baseline="0" dirty="0"/>
              <a:t>“Therefore we make it our aim, whether present or absent, to be well pleasing to Him. 10 For we must all appear before the judgment seat of Christ, that each one may receive the things done in the body, according to what he has done, whether good or bad.”</a:t>
            </a:r>
          </a:p>
          <a:p>
            <a:pPr marL="233744" indent="-233744">
              <a:buFont typeface="+mj-lt"/>
              <a:buAutoNum type="arabicPeriod"/>
            </a:pPr>
            <a:r>
              <a:rPr lang="en-US" dirty="0"/>
              <a:t>Agrippa and all sinners, both then and now, need to become Christians as Paul did; </a:t>
            </a:r>
          </a:p>
          <a:p>
            <a:pPr marL="233744" indent="-233744">
              <a:buFont typeface="+mj-lt"/>
              <a:buAutoNum type="arabicPeriod"/>
            </a:pPr>
            <a:r>
              <a:rPr lang="en-US" dirty="0"/>
              <a:t>Then, </a:t>
            </a:r>
            <a:r>
              <a:rPr lang="en-US" b="1" dirty="0"/>
              <a:t>being</a:t>
            </a:r>
            <a:r>
              <a:rPr lang="en-US" dirty="0"/>
              <a:t> a Christian should be to every Christian what it was to Paul! </a:t>
            </a:r>
            <a:r>
              <a:rPr lang="en-US" b="1" dirty="0"/>
              <a:t>After all, to be as Paul is to have all spiritual blessings. </a:t>
            </a:r>
          </a:p>
        </p:txBody>
      </p:sp>
      <p:sp>
        <p:nvSpPr>
          <p:cNvPr id="4" name="Slide Number Placeholder 3"/>
          <p:cNvSpPr>
            <a:spLocks noGrp="1"/>
          </p:cNvSpPr>
          <p:nvPr>
            <p:ph type="sldNum" sz="quarter" idx="10"/>
          </p:nvPr>
        </p:nvSpPr>
        <p:spPr/>
        <p:txBody>
          <a:bodyPr/>
          <a:lstStyle/>
          <a:p>
            <a:fld id="{F28FF60E-1302-4B92-A124-3F28C4E5C616}" type="slidenum">
              <a:rPr lang="en-US" smtClean="0"/>
              <a:t>2</a:t>
            </a:fld>
            <a:endParaRPr lang="en-US"/>
          </a:p>
        </p:txBody>
      </p:sp>
    </p:spTree>
    <p:extLst>
      <p:ext uri="{BB962C8B-B14F-4D97-AF65-F5344CB8AC3E}">
        <p14:creationId xmlns:p14="http://schemas.microsoft.com/office/powerpoint/2010/main" val="344977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a:t>
            </a:r>
            <a:r>
              <a:rPr lang="en-US" b="1" baseline="0" dirty="0"/>
              <a:t> said</a:t>
            </a:r>
            <a:r>
              <a:rPr lang="en-US" b="1" dirty="0"/>
              <a:t>,</a:t>
            </a:r>
          </a:p>
          <a:p>
            <a:r>
              <a:rPr lang="en-US" b="1" dirty="0"/>
              <a:t>(1 Corinthians 9:22), </a:t>
            </a:r>
            <a:r>
              <a:rPr lang="en-US" i="1" dirty="0"/>
              <a:t>“To the weak I became as weak, that I might win the weak. I have become all things to all men, that I might by all means save some. </a:t>
            </a:r>
            <a:r>
              <a:rPr lang="en-US" i="1" baseline="30000" dirty="0"/>
              <a:t>23</a:t>
            </a:r>
            <a:r>
              <a:rPr lang="en-US" i="1" dirty="0"/>
              <a:t> Now this I do for the gospel's sake, that I may be partaker of it with you.”</a:t>
            </a:r>
          </a:p>
          <a:p>
            <a:pPr marL="642795" lvl="1" indent="-175308">
              <a:buFont typeface="Arial" panose="020B0604020202020204" pitchFamily="34" charset="0"/>
              <a:buChar char="•"/>
            </a:pPr>
            <a:r>
              <a:rPr lang="en-US" dirty="0"/>
              <a:t>In this work he sees himself as poor, </a:t>
            </a:r>
            <a:r>
              <a:rPr lang="en-US" i="1" dirty="0"/>
              <a:t>"yet making many rich." </a:t>
            </a:r>
            <a:r>
              <a:rPr lang="en-US" b="1" dirty="0"/>
              <a:t>(2 Cor. 6:10)  (His willingness to</a:t>
            </a:r>
            <a:r>
              <a:rPr lang="en-US" b="1" baseline="0" dirty="0"/>
              <a:t> Sacrifice)</a:t>
            </a:r>
            <a:endParaRPr lang="en-US" b="1" dirty="0"/>
          </a:p>
          <a:p>
            <a:r>
              <a:rPr lang="en-US" b="1" dirty="0"/>
              <a:t>None can make valid claim to being like Paul or the Christ he served without being deeply concerned about lost souls. </a:t>
            </a:r>
          </a:p>
          <a:p>
            <a:pPr marL="642795" lvl="1" indent="-175308">
              <a:buFont typeface="Arial" panose="020B0604020202020204" pitchFamily="34" charset="0"/>
              <a:buChar char="•"/>
            </a:pPr>
            <a:r>
              <a:rPr lang="en-US" dirty="0"/>
              <a:t>Our concern needs translating into meaningful efforts to teach and influence the lost!</a:t>
            </a:r>
          </a:p>
          <a:p>
            <a:r>
              <a:rPr lang="en-US" b="1" dirty="0"/>
              <a:t>(2</a:t>
            </a:r>
            <a:r>
              <a:rPr lang="en-US" b="1" baseline="0" dirty="0"/>
              <a:t> Corinthians 5:11), </a:t>
            </a:r>
            <a:r>
              <a:rPr lang="en-US" i="1" baseline="0" dirty="0"/>
              <a:t>“</a:t>
            </a:r>
            <a:r>
              <a:rPr lang="en-US" i="1" u="sng" baseline="0" dirty="0"/>
              <a:t>Knowing, therefore, the terror of the Lord, we persuade men</a:t>
            </a:r>
            <a:r>
              <a:rPr lang="en-US" i="1" baseline="0" dirty="0"/>
              <a:t>; but we are well known to God, and I also trust are well known in your consciences.”</a:t>
            </a:r>
          </a:p>
          <a:p>
            <a:pPr marL="642795" lvl="1" indent="-175308">
              <a:buFont typeface="Arial" panose="020B0604020202020204" pitchFamily="34" charset="0"/>
              <a:buChar char="•"/>
            </a:pPr>
            <a:r>
              <a:rPr lang="en-US" dirty="0"/>
              <a:t>What the unsaved need, is what the saved need to be doing!</a:t>
            </a:r>
          </a:p>
          <a:p>
            <a:pPr marL="642795" lvl="1" indent="-175308">
              <a:buFont typeface="Arial" panose="020B0604020202020204" pitchFamily="34" charset="0"/>
              <a:buChar char="•"/>
            </a:pPr>
            <a:r>
              <a:rPr lang="en-US" dirty="0"/>
              <a:t>With every conversion we disprove the allegation that "no one will listen" or that "no one wants the truth anymore". </a:t>
            </a:r>
          </a:p>
          <a:p>
            <a:pPr marL="642795" lvl="1" indent="-175308">
              <a:buFont typeface="Arial" panose="020B0604020202020204" pitchFamily="34" charset="0"/>
              <a:buChar char="•"/>
            </a:pPr>
            <a:r>
              <a:rPr lang="en-US" b="1" dirty="0"/>
              <a:t>To be like Paul here is to care — to the point of commitment.</a:t>
            </a:r>
          </a:p>
        </p:txBody>
      </p:sp>
      <p:sp>
        <p:nvSpPr>
          <p:cNvPr id="4" name="Slide Number Placeholder 3"/>
          <p:cNvSpPr>
            <a:spLocks noGrp="1"/>
          </p:cNvSpPr>
          <p:nvPr>
            <p:ph type="sldNum" sz="quarter" idx="10"/>
          </p:nvPr>
        </p:nvSpPr>
        <p:spPr/>
        <p:txBody>
          <a:bodyPr/>
          <a:lstStyle/>
          <a:p>
            <a:fld id="{F28FF60E-1302-4B92-A124-3F28C4E5C616}" type="slidenum">
              <a:rPr lang="en-US" smtClean="0"/>
              <a:t>3</a:t>
            </a:fld>
            <a:endParaRPr lang="en-US"/>
          </a:p>
        </p:txBody>
      </p:sp>
    </p:spTree>
    <p:extLst>
      <p:ext uri="{BB962C8B-B14F-4D97-AF65-F5344CB8AC3E}">
        <p14:creationId xmlns:p14="http://schemas.microsoft.com/office/powerpoint/2010/main" val="108760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 only are we to be imitators, we are to be examples! </a:t>
            </a:r>
            <a:r>
              <a:rPr lang="en-US" dirty="0"/>
              <a:t>(like the Thessalonians)</a:t>
            </a:r>
          </a:p>
          <a:p>
            <a:r>
              <a:rPr lang="en-US" b="1" dirty="0"/>
              <a:t>(1 Thessalonians. 1:6,7), </a:t>
            </a:r>
            <a:r>
              <a:rPr lang="en-US" i="1" dirty="0"/>
              <a:t>“And you became followers of us and of the Lord, having received the word in much affliction, with joy of the Holy Spirit, </a:t>
            </a:r>
            <a:r>
              <a:rPr lang="en-US" i="1" baseline="30000" dirty="0"/>
              <a:t>7</a:t>
            </a:r>
            <a:r>
              <a:rPr lang="en-US" i="1" dirty="0"/>
              <a:t> so that you became examples to all in Macedonia and Achaia who believe.”</a:t>
            </a:r>
          </a:p>
          <a:p>
            <a:endParaRPr lang="en-US" dirty="0"/>
          </a:p>
          <a:p>
            <a:r>
              <a:rPr lang="en-US" b="1" dirty="0"/>
              <a:t>Q:</a:t>
            </a:r>
            <a:r>
              <a:rPr lang="en-US" b="1" baseline="0" dirty="0"/>
              <a:t> </a:t>
            </a:r>
            <a:r>
              <a:rPr lang="en-US" b="1" dirty="0"/>
              <a:t>Could I, as Paul, wish that all were as I am? </a:t>
            </a:r>
          </a:p>
          <a:p>
            <a:pPr marL="642795" lvl="1" indent="-175308">
              <a:buFont typeface="Arial" panose="020B0604020202020204" pitchFamily="34" charset="0"/>
              <a:buChar char="•"/>
            </a:pPr>
            <a:r>
              <a:rPr lang="en-US" dirty="0"/>
              <a:t>If not, then obviously, I am not as I need to be and changes are in order. </a:t>
            </a:r>
          </a:p>
          <a:p>
            <a:pPr marL="642795" lvl="1" indent="-175308">
              <a:buFont typeface="Arial" panose="020B0604020202020204" pitchFamily="34" charset="0"/>
              <a:buChar char="•"/>
            </a:pPr>
            <a:r>
              <a:rPr lang="en-US" dirty="0"/>
              <a:t>Paul was willing to confess wrong and change. </a:t>
            </a:r>
          </a:p>
          <a:p>
            <a:pPr marL="642795" lvl="1" indent="-175308">
              <a:buFont typeface="Arial" panose="020B0604020202020204" pitchFamily="34" charset="0"/>
              <a:buChar char="•"/>
            </a:pPr>
            <a:r>
              <a:rPr lang="en-US" dirty="0"/>
              <a:t>As we imitate him and do likewise, we become well-pleasing to the Lord and ensamples worthy of imitation by our families, our brethren and the world.</a:t>
            </a:r>
          </a:p>
          <a:p>
            <a:r>
              <a:rPr lang="en-US" b="1" dirty="0"/>
              <a:t>(Matthew 5:14-16), </a:t>
            </a:r>
            <a:r>
              <a:rPr lang="en-US" i="1" dirty="0"/>
              <a:t>“You are the light of the world. A city that is set on a hill cannot be hidden. </a:t>
            </a:r>
            <a:r>
              <a:rPr lang="en-US" i="1" baseline="30000" dirty="0"/>
              <a:t>15</a:t>
            </a:r>
            <a:r>
              <a:rPr lang="en-US" i="1" dirty="0"/>
              <a:t> Nor do they light a lamp and put it under a basket, but on a lampstand, and it gives light to all who are in the house. </a:t>
            </a:r>
            <a:r>
              <a:rPr lang="en-US" i="1" baseline="30000" dirty="0"/>
              <a:t>16</a:t>
            </a:r>
            <a:r>
              <a:rPr lang="en-US" i="1" dirty="0"/>
              <a:t> Let your light so shine before men, that they may see your good works and glorify your Father in heaven.”</a:t>
            </a:r>
          </a:p>
        </p:txBody>
      </p:sp>
      <p:sp>
        <p:nvSpPr>
          <p:cNvPr id="4" name="Slide Number Placeholder 3"/>
          <p:cNvSpPr>
            <a:spLocks noGrp="1"/>
          </p:cNvSpPr>
          <p:nvPr>
            <p:ph type="sldNum" sz="quarter" idx="10"/>
          </p:nvPr>
        </p:nvSpPr>
        <p:spPr/>
        <p:txBody>
          <a:bodyPr/>
          <a:lstStyle/>
          <a:p>
            <a:fld id="{F28FF60E-1302-4B92-A124-3F28C4E5C616}" type="slidenum">
              <a:rPr lang="en-US" smtClean="0"/>
              <a:t>4</a:t>
            </a:fld>
            <a:endParaRPr lang="en-US"/>
          </a:p>
        </p:txBody>
      </p:sp>
    </p:spTree>
    <p:extLst>
      <p:ext uri="{BB962C8B-B14F-4D97-AF65-F5344CB8AC3E}">
        <p14:creationId xmlns:p14="http://schemas.microsoft.com/office/powerpoint/2010/main" val="341967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r>
              <a:rPr lang="en-US" b="1" dirty="0"/>
              <a:t>(1 Corinthians 11:1), </a:t>
            </a:r>
            <a:r>
              <a:rPr lang="en-US" b="0" i="1" dirty="0"/>
              <a:t>“Imitate me, just as I also imitate Christ.”</a:t>
            </a:r>
          </a:p>
          <a:p>
            <a:pPr defTabSz="934974"/>
            <a:endParaRPr lang="en-US" b="0" i="0" dirty="0"/>
          </a:p>
          <a:p>
            <a:pPr marL="175308" indent="-175308" defTabSz="934974">
              <a:buFont typeface="Arial" panose="020B0604020202020204" pitchFamily="34" charset="0"/>
              <a:buChar char="•"/>
            </a:pPr>
            <a:r>
              <a:rPr lang="en-US" b="1" i="0" dirty="0"/>
              <a:t>Paul imitated Christ</a:t>
            </a:r>
          </a:p>
          <a:p>
            <a:pPr marL="175308" indent="-175308" defTabSz="934974">
              <a:buFont typeface="Arial" panose="020B0604020202020204" pitchFamily="34" charset="0"/>
              <a:buChar char="•"/>
            </a:pPr>
            <a:r>
              <a:rPr lang="en-US" b="1" i="0" dirty="0"/>
              <a:t>We imitate</a:t>
            </a:r>
            <a:r>
              <a:rPr lang="en-US" b="1" i="0" baseline="0" dirty="0"/>
              <a:t> Paul</a:t>
            </a:r>
          </a:p>
          <a:p>
            <a:pPr marL="175308" indent="-175308" defTabSz="934974">
              <a:buFont typeface="Arial" panose="020B0604020202020204" pitchFamily="34" charset="0"/>
              <a:buChar char="•"/>
            </a:pPr>
            <a:r>
              <a:rPr lang="en-US" b="1" i="0" baseline="0" dirty="0"/>
              <a:t>Others (because of our efforts) imitate us!</a:t>
            </a:r>
          </a:p>
          <a:p>
            <a:pPr marL="175308" indent="-175308" defTabSz="934974">
              <a:buFont typeface="Arial" panose="020B0604020202020204" pitchFamily="34" charset="0"/>
              <a:buChar char="•"/>
            </a:pPr>
            <a:endParaRPr lang="en-US" b="1" i="0" baseline="0" dirty="0"/>
          </a:p>
          <a:p>
            <a:pPr marL="175308" indent="-175308" defTabSz="934974">
              <a:buFont typeface="Arial" panose="020B0604020202020204" pitchFamily="34" charset="0"/>
              <a:buChar char="•"/>
            </a:pPr>
            <a:r>
              <a:rPr lang="en-US" b="1" i="0" baseline="0" dirty="0"/>
              <a:t>As such, all become as Christ, to the salvation of their souls!</a:t>
            </a:r>
            <a:endParaRPr lang="en-US" b="1" i="0" dirty="0"/>
          </a:p>
          <a:p>
            <a:endParaRPr lang="en-US" dirty="0"/>
          </a:p>
        </p:txBody>
      </p:sp>
      <p:sp>
        <p:nvSpPr>
          <p:cNvPr id="4" name="Slide Number Placeholder 3"/>
          <p:cNvSpPr>
            <a:spLocks noGrp="1"/>
          </p:cNvSpPr>
          <p:nvPr>
            <p:ph type="sldNum" sz="quarter" idx="10"/>
          </p:nvPr>
        </p:nvSpPr>
        <p:spPr/>
        <p:txBody>
          <a:bodyPr/>
          <a:lstStyle/>
          <a:p>
            <a:fld id="{F28FF60E-1302-4B92-A124-3F28C4E5C616}" type="slidenum">
              <a:rPr lang="en-US" smtClean="0"/>
              <a:t>5</a:t>
            </a:fld>
            <a:endParaRPr lang="en-US"/>
          </a:p>
        </p:txBody>
      </p:sp>
    </p:spTree>
    <p:extLst>
      <p:ext uri="{BB962C8B-B14F-4D97-AF65-F5344CB8AC3E}">
        <p14:creationId xmlns:p14="http://schemas.microsoft.com/office/powerpoint/2010/main" val="65914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11/20/2016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11/20/2016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9700" y="1905000"/>
            <a:ext cx="6381750" cy="4061488"/>
          </a:xfrm>
          <a:prstGeom prst="rect">
            <a:avLst/>
          </a:prstGeom>
          <a:ln w="63500">
            <a:solidFill>
              <a:schemeClr val="accent1"/>
            </a:solidFill>
          </a:ln>
        </p:spPr>
      </p:pic>
      <p:sp>
        <p:nvSpPr>
          <p:cNvPr id="2" name="Title 1"/>
          <p:cNvSpPr>
            <a:spLocks noGrp="1"/>
          </p:cNvSpPr>
          <p:nvPr>
            <p:ph type="ctrTitle"/>
          </p:nvPr>
        </p:nvSpPr>
        <p:spPr>
          <a:xfrm>
            <a:off x="1751012" y="323851"/>
            <a:ext cx="8676222" cy="1333499"/>
          </a:xfrm>
        </p:spPr>
        <p:txBody>
          <a:bodyPr anchor="t">
            <a:normAutofit/>
          </a:bodyPr>
          <a:lstStyle/>
          <a:p>
            <a:r>
              <a:rPr lang="en-US" sz="7200" cap="small" dirty="0">
                <a:latin typeface="Antique No 14" panose="02000507020000020003" pitchFamily="2" charset="0"/>
              </a:rPr>
              <a:t>“Such as I am”</a:t>
            </a:r>
          </a:p>
        </p:txBody>
      </p:sp>
      <p:sp>
        <p:nvSpPr>
          <p:cNvPr id="3" name="Subtitle 2"/>
          <p:cNvSpPr>
            <a:spLocks noGrp="1"/>
          </p:cNvSpPr>
          <p:nvPr>
            <p:ph type="subTitle" idx="1"/>
          </p:nvPr>
        </p:nvSpPr>
        <p:spPr>
          <a:xfrm>
            <a:off x="8629650" y="2514600"/>
            <a:ext cx="2952750" cy="3276600"/>
          </a:xfrm>
        </p:spPr>
        <p:txBody>
          <a:bodyPr>
            <a:normAutofit/>
          </a:bodyPr>
          <a:lstStyle/>
          <a:p>
            <a:r>
              <a:rPr lang="en-US" sz="6000" b="1" dirty="0"/>
              <a:t>Acts</a:t>
            </a:r>
          </a:p>
          <a:p>
            <a:r>
              <a:rPr lang="en-US" sz="6000" b="1" dirty="0"/>
              <a:t>26:29</a:t>
            </a:r>
          </a:p>
        </p:txBody>
      </p:sp>
    </p:spTree>
    <p:extLst>
      <p:ext uri="{BB962C8B-B14F-4D97-AF65-F5344CB8AC3E}">
        <p14:creationId xmlns:p14="http://schemas.microsoft.com/office/powerpoint/2010/main" val="3019236384"/>
      </p:ext>
    </p:extLst>
  </p:cSld>
  <p:clrMapOvr>
    <a:masterClrMapping/>
  </p:clrMapOvr>
  <mc:AlternateContent xmlns:mc="http://schemas.openxmlformats.org/markup-compatibility/2006">
    <mc:Choice xmlns:p14="http://schemas.microsoft.com/office/powerpoint/2010/main" Requires="p14">
      <p:transition spd="slow" p14:dur="225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03200"/>
            <a:ext cx="7596187" cy="1193800"/>
          </a:xfrm>
        </p:spPr>
        <p:txBody>
          <a:bodyPr anchor="t">
            <a:normAutofit/>
          </a:bodyPr>
          <a:lstStyle/>
          <a:p>
            <a:r>
              <a:rPr lang="en-US" sz="6000" cap="small" dirty="0">
                <a:latin typeface="Antique No 14" panose="02000507020000020003" pitchFamily="2" charset="0"/>
              </a:rPr>
              <a:t>To be as Paul…</a:t>
            </a:r>
          </a:p>
        </p:txBody>
      </p:sp>
      <p:sp>
        <p:nvSpPr>
          <p:cNvPr id="3" name="Content Placeholder 2"/>
          <p:cNvSpPr>
            <a:spLocks noGrp="1"/>
          </p:cNvSpPr>
          <p:nvPr>
            <p:ph idx="1"/>
          </p:nvPr>
        </p:nvSpPr>
        <p:spPr>
          <a:xfrm>
            <a:off x="584200" y="1397000"/>
            <a:ext cx="10947400" cy="5080000"/>
          </a:xfrm>
        </p:spPr>
        <p:txBody>
          <a:bodyPr anchor="t">
            <a:normAutofit/>
          </a:bodyPr>
          <a:lstStyle/>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be a Christian</a:t>
            </a:r>
          </a:p>
          <a:p>
            <a:pPr marL="812800" lvl="1" indent="0">
              <a:spcBef>
                <a:spcPts val="0"/>
              </a:spcBef>
              <a:buNone/>
            </a:pPr>
            <a:r>
              <a:rPr lang="en-US" sz="4200" b="1" dirty="0">
                <a:effectLst>
                  <a:glow rad="38100">
                    <a:schemeClr val="bg1">
                      <a:lumMod val="50000"/>
                      <a:lumOff val="50000"/>
                      <a:alpha val="20000"/>
                    </a:schemeClr>
                  </a:glow>
                </a:effectLst>
              </a:rPr>
              <a:t>Acts 22:16; 2 Cor. 5:9-10</a:t>
            </a:r>
          </a:p>
        </p:txBody>
      </p:sp>
      <p:pic>
        <p:nvPicPr>
          <p:cNvPr id="4" name="Picture 3"/>
          <p:cNvPicPr>
            <a:picLocks noChangeAspect="1"/>
          </p:cNvPicPr>
          <p:nvPr/>
        </p:nvPicPr>
        <p:blipFill>
          <a:blip r:embed="rId3"/>
          <a:stretch>
            <a:fillRect/>
          </a:stretch>
        </p:blipFill>
        <p:spPr>
          <a:xfrm>
            <a:off x="8432800" y="482599"/>
            <a:ext cx="3134755" cy="1995028"/>
          </a:xfrm>
          <a:prstGeom prst="rect">
            <a:avLst/>
          </a:prstGeom>
          <a:ln w="63500">
            <a:solidFill>
              <a:schemeClr val="accent1"/>
            </a:solidFill>
          </a:ln>
        </p:spPr>
      </p:pic>
    </p:spTree>
    <p:extLst>
      <p:ext uri="{BB962C8B-B14F-4D97-AF65-F5344CB8AC3E}">
        <p14:creationId xmlns:p14="http://schemas.microsoft.com/office/powerpoint/2010/main" val="324897961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03200"/>
            <a:ext cx="7596187" cy="1193800"/>
          </a:xfrm>
        </p:spPr>
        <p:txBody>
          <a:bodyPr anchor="t">
            <a:normAutofit/>
          </a:bodyPr>
          <a:lstStyle/>
          <a:p>
            <a:r>
              <a:rPr lang="en-US" sz="6000" cap="small" dirty="0">
                <a:latin typeface="Antique No 14" panose="02000507020000020003" pitchFamily="2" charset="0"/>
              </a:rPr>
              <a:t>To be as Paul…</a:t>
            </a:r>
          </a:p>
        </p:txBody>
      </p:sp>
      <p:sp>
        <p:nvSpPr>
          <p:cNvPr id="3" name="Content Placeholder 2"/>
          <p:cNvSpPr>
            <a:spLocks noGrp="1"/>
          </p:cNvSpPr>
          <p:nvPr>
            <p:ph idx="1"/>
          </p:nvPr>
        </p:nvSpPr>
        <p:spPr>
          <a:xfrm>
            <a:off x="584200" y="1397000"/>
            <a:ext cx="10947400" cy="5080000"/>
          </a:xfrm>
        </p:spPr>
        <p:txBody>
          <a:bodyPr anchor="t">
            <a:normAutofit/>
          </a:bodyPr>
          <a:lstStyle/>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be a Christian</a:t>
            </a:r>
          </a:p>
          <a:p>
            <a:pPr marL="812800" lvl="1" indent="0">
              <a:spcBef>
                <a:spcPts val="0"/>
              </a:spcBef>
              <a:buNone/>
            </a:pPr>
            <a:r>
              <a:rPr lang="en-US" sz="4200" b="1" dirty="0">
                <a:effectLst>
                  <a:glow rad="38100">
                    <a:schemeClr val="bg1">
                      <a:lumMod val="50000"/>
                      <a:lumOff val="50000"/>
                      <a:alpha val="20000"/>
                    </a:schemeClr>
                  </a:glow>
                </a:effectLst>
              </a:rPr>
              <a:t>Acts 22:16; 2 Cor. 5:9-10</a:t>
            </a:r>
          </a:p>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Help others to become Christians</a:t>
            </a:r>
          </a:p>
          <a:p>
            <a:pPr marL="812800" lvl="1" indent="0">
              <a:spcBef>
                <a:spcPts val="0"/>
              </a:spcBef>
              <a:buNone/>
            </a:pPr>
            <a:r>
              <a:rPr lang="en-US" sz="4200" b="1" dirty="0">
                <a:effectLst>
                  <a:glow rad="38100">
                    <a:schemeClr val="bg1">
                      <a:lumMod val="50000"/>
                      <a:lumOff val="50000"/>
                      <a:alpha val="20000"/>
                    </a:schemeClr>
                  </a:glow>
                </a:effectLst>
              </a:rPr>
              <a:t>1 Cor. 9:22-23; 2 Cor. 6:10; 2 Cor. 5:11</a:t>
            </a:r>
          </a:p>
        </p:txBody>
      </p:sp>
      <p:pic>
        <p:nvPicPr>
          <p:cNvPr id="4" name="Picture 3"/>
          <p:cNvPicPr>
            <a:picLocks noChangeAspect="1"/>
          </p:cNvPicPr>
          <p:nvPr/>
        </p:nvPicPr>
        <p:blipFill>
          <a:blip r:embed="rId3"/>
          <a:stretch>
            <a:fillRect/>
          </a:stretch>
        </p:blipFill>
        <p:spPr>
          <a:xfrm>
            <a:off x="8432800" y="482599"/>
            <a:ext cx="3134755" cy="1995028"/>
          </a:xfrm>
          <a:prstGeom prst="rect">
            <a:avLst/>
          </a:prstGeom>
          <a:ln w="63500">
            <a:solidFill>
              <a:schemeClr val="accent1"/>
            </a:solidFill>
          </a:ln>
        </p:spPr>
      </p:pic>
    </p:spTree>
    <p:extLst>
      <p:ext uri="{BB962C8B-B14F-4D97-AF65-F5344CB8AC3E}">
        <p14:creationId xmlns:p14="http://schemas.microsoft.com/office/powerpoint/2010/main" val="40286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03200"/>
            <a:ext cx="7596187" cy="1193800"/>
          </a:xfrm>
        </p:spPr>
        <p:txBody>
          <a:bodyPr anchor="t">
            <a:normAutofit/>
          </a:bodyPr>
          <a:lstStyle/>
          <a:p>
            <a:r>
              <a:rPr lang="en-US" sz="6000" cap="small" dirty="0">
                <a:latin typeface="Antique No 14" panose="02000507020000020003" pitchFamily="2" charset="0"/>
              </a:rPr>
              <a:t>To be as Paul…</a:t>
            </a:r>
          </a:p>
        </p:txBody>
      </p:sp>
      <p:sp>
        <p:nvSpPr>
          <p:cNvPr id="3" name="Content Placeholder 2"/>
          <p:cNvSpPr>
            <a:spLocks noGrp="1"/>
          </p:cNvSpPr>
          <p:nvPr>
            <p:ph idx="1"/>
          </p:nvPr>
        </p:nvSpPr>
        <p:spPr>
          <a:xfrm>
            <a:off x="584200" y="1397000"/>
            <a:ext cx="10947400" cy="5080000"/>
          </a:xfrm>
        </p:spPr>
        <p:txBody>
          <a:bodyPr anchor="t">
            <a:normAutofit/>
          </a:bodyPr>
          <a:lstStyle/>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be a Christian</a:t>
            </a:r>
          </a:p>
          <a:p>
            <a:pPr marL="812800" lvl="1" indent="0">
              <a:spcBef>
                <a:spcPts val="0"/>
              </a:spcBef>
              <a:buNone/>
            </a:pPr>
            <a:r>
              <a:rPr lang="en-US" sz="4200" b="1" dirty="0">
                <a:effectLst>
                  <a:glow rad="38100">
                    <a:schemeClr val="bg1">
                      <a:lumMod val="50000"/>
                      <a:lumOff val="50000"/>
                      <a:alpha val="20000"/>
                    </a:schemeClr>
                  </a:glow>
                </a:effectLst>
              </a:rPr>
              <a:t>Acts 22:16; 2 Cor. 5:9-10</a:t>
            </a:r>
          </a:p>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Help others to become Christians</a:t>
            </a:r>
          </a:p>
          <a:p>
            <a:pPr marL="812800" lvl="1" indent="0">
              <a:spcBef>
                <a:spcPts val="0"/>
              </a:spcBef>
              <a:buNone/>
            </a:pPr>
            <a:r>
              <a:rPr lang="en-US" sz="4200" b="1" dirty="0">
                <a:effectLst>
                  <a:glow rad="38100">
                    <a:schemeClr val="bg1">
                      <a:lumMod val="50000"/>
                      <a:lumOff val="50000"/>
                      <a:alpha val="20000"/>
                    </a:schemeClr>
                  </a:glow>
                </a:effectLst>
              </a:rPr>
              <a:t>1 Cor. 9:22-23; 2 Cor. 6:10; 2 Cor. 5:11</a:t>
            </a:r>
          </a:p>
          <a:p>
            <a:pPr marL="406400" indent="-406400">
              <a:spcBef>
                <a:spcPts val="0"/>
              </a:spcBef>
            </a:pPr>
            <a:r>
              <a:rPr lang="en-US" sz="4200" b="1" dirty="0">
                <a:solidFill>
                  <a:schemeClr val="accent1"/>
                </a:solidFill>
                <a:effectLst>
                  <a:glow rad="38100">
                    <a:schemeClr val="bg1">
                      <a:lumMod val="50000"/>
                      <a:lumOff val="50000"/>
                      <a:alpha val="20000"/>
                    </a:schemeClr>
                  </a:glow>
                </a:effectLst>
              </a:rPr>
              <a:t>Is to be willing to invite others to be    “Such as I am”</a:t>
            </a:r>
          </a:p>
          <a:p>
            <a:pPr marL="812800" lvl="1" indent="0">
              <a:spcBef>
                <a:spcPts val="0"/>
              </a:spcBef>
              <a:buNone/>
            </a:pPr>
            <a:r>
              <a:rPr lang="en-US" sz="4000" b="1" dirty="0">
                <a:effectLst>
                  <a:glow rad="38100">
                    <a:schemeClr val="bg1">
                      <a:lumMod val="50000"/>
                      <a:lumOff val="50000"/>
                      <a:alpha val="20000"/>
                    </a:schemeClr>
                  </a:glow>
                </a:effectLst>
              </a:rPr>
              <a:t>1 Thess. 1:6,7; Matt. 5:14-16</a:t>
            </a:r>
          </a:p>
        </p:txBody>
      </p:sp>
      <p:pic>
        <p:nvPicPr>
          <p:cNvPr id="4" name="Picture 3"/>
          <p:cNvPicPr>
            <a:picLocks noChangeAspect="1"/>
          </p:cNvPicPr>
          <p:nvPr/>
        </p:nvPicPr>
        <p:blipFill>
          <a:blip r:embed="rId3"/>
          <a:stretch>
            <a:fillRect/>
          </a:stretch>
        </p:blipFill>
        <p:spPr>
          <a:xfrm>
            <a:off x="8432800" y="482599"/>
            <a:ext cx="3134755" cy="1995028"/>
          </a:xfrm>
          <a:prstGeom prst="rect">
            <a:avLst/>
          </a:prstGeom>
          <a:ln w="63500">
            <a:solidFill>
              <a:schemeClr val="accent1"/>
            </a:solidFill>
          </a:ln>
        </p:spPr>
      </p:pic>
    </p:spTree>
    <p:extLst>
      <p:ext uri="{BB962C8B-B14F-4D97-AF65-F5344CB8AC3E}">
        <p14:creationId xmlns:p14="http://schemas.microsoft.com/office/powerpoint/2010/main" val="42810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9700" y="1905000"/>
            <a:ext cx="6381750" cy="4061488"/>
          </a:xfrm>
          <a:prstGeom prst="rect">
            <a:avLst/>
          </a:prstGeom>
          <a:ln w="63500">
            <a:solidFill>
              <a:schemeClr val="accent1"/>
            </a:solidFill>
          </a:ln>
        </p:spPr>
      </p:pic>
      <p:sp>
        <p:nvSpPr>
          <p:cNvPr id="2" name="Title 1"/>
          <p:cNvSpPr>
            <a:spLocks noGrp="1"/>
          </p:cNvSpPr>
          <p:nvPr>
            <p:ph type="ctrTitle"/>
          </p:nvPr>
        </p:nvSpPr>
        <p:spPr>
          <a:xfrm>
            <a:off x="1751012" y="323851"/>
            <a:ext cx="8676222" cy="1333499"/>
          </a:xfrm>
        </p:spPr>
        <p:txBody>
          <a:bodyPr anchor="t">
            <a:normAutofit/>
          </a:bodyPr>
          <a:lstStyle/>
          <a:p>
            <a:r>
              <a:rPr lang="en-US" sz="7200" cap="small" dirty="0">
                <a:latin typeface="Antique No 14" panose="02000507020000020003" pitchFamily="2" charset="0"/>
              </a:rPr>
              <a:t>Conclusion</a:t>
            </a:r>
          </a:p>
        </p:txBody>
      </p:sp>
      <p:sp>
        <p:nvSpPr>
          <p:cNvPr id="3" name="Subtitle 2"/>
          <p:cNvSpPr>
            <a:spLocks noGrp="1"/>
          </p:cNvSpPr>
          <p:nvPr>
            <p:ph type="subTitle" idx="1"/>
          </p:nvPr>
        </p:nvSpPr>
        <p:spPr>
          <a:xfrm>
            <a:off x="8629650" y="1803400"/>
            <a:ext cx="2952750" cy="4419600"/>
          </a:xfrm>
        </p:spPr>
        <p:txBody>
          <a:bodyPr>
            <a:normAutofit/>
          </a:bodyPr>
          <a:lstStyle/>
          <a:p>
            <a:r>
              <a:rPr lang="en-US" sz="6000" b="1" dirty="0"/>
              <a:t>Imitate Paul!</a:t>
            </a:r>
          </a:p>
          <a:p>
            <a:r>
              <a:rPr lang="en-US" sz="6000" b="1" dirty="0"/>
              <a:t>1 Cor.</a:t>
            </a:r>
          </a:p>
          <a:p>
            <a:r>
              <a:rPr lang="en-US" sz="6000" b="1" dirty="0"/>
              <a:t>11:1</a:t>
            </a:r>
          </a:p>
        </p:txBody>
      </p:sp>
    </p:spTree>
    <p:extLst>
      <p:ext uri="{BB962C8B-B14F-4D97-AF65-F5344CB8AC3E}">
        <p14:creationId xmlns:p14="http://schemas.microsoft.com/office/powerpoint/2010/main" val="61331376"/>
      </p:ext>
    </p:extLst>
  </p:cSld>
  <p:clrMapOvr>
    <a:masterClrMapping/>
  </p:clrMapOvr>
  <mc:AlternateContent xmlns:mc="http://schemas.openxmlformats.org/markup-compatibility/2006">
    <mc:Choice xmlns:p14="http://schemas.microsoft.com/office/powerpoint/2010/main" Requires="p14">
      <p:transition spd="slow" p14:dur="225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64</TotalTime>
  <Words>1029</Words>
  <Application>Microsoft Office PowerPoint</Application>
  <PresentationFormat>Widescreen</PresentationFormat>
  <Paragraphs>72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Antique No 14</vt:lpstr>
      <vt:lpstr>Century Gothic</vt:lpstr>
      <vt:lpstr>Arial</vt:lpstr>
      <vt:lpstr>Mesh</vt:lpstr>
      <vt:lpstr>“Such as I am”</vt:lpstr>
      <vt:lpstr>To be as Paul…</vt:lpstr>
      <vt:lpstr>To be as Paul…</vt:lpstr>
      <vt:lpstr>To be as Paul…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“Such as I am”</dc:title>
  <dc:creator>Stan Cox</dc:creator>
  <cp:lastModifiedBy>Stan Cox</cp:lastModifiedBy>
  <cp:revision>11</cp:revision>
  <cp:lastPrinted>2016-11-20T21:00:35Z</cp:lastPrinted>
  <dcterms:created xsi:type="dcterms:W3CDTF">2016-11-20T19:58:44Z</dcterms:created>
  <dcterms:modified xsi:type="dcterms:W3CDTF">2016-11-20T21:03:35Z</dcterms:modified>
</cp:coreProperties>
</file>